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70" r:id="rId2"/>
    <p:sldId id="268" r:id="rId3"/>
    <p:sldId id="259" r:id="rId4"/>
    <p:sldId id="261" r:id="rId5"/>
    <p:sldId id="269" r:id="rId6"/>
    <p:sldId id="262" r:id="rId7"/>
    <p:sldId id="271" r:id="rId8"/>
    <p:sldId id="263" r:id="rId9"/>
    <p:sldId id="265" r:id="rId10"/>
    <p:sldId id="264" r:id="rId11"/>
    <p:sldId id="260" r:id="rId12"/>
    <p:sldId id="266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17" autoAdjust="0"/>
  </p:normalViewPr>
  <p:slideViewPr>
    <p:cSldViewPr>
      <p:cViewPr>
        <p:scale>
          <a:sx n="86" d="100"/>
          <a:sy n="86" d="100"/>
        </p:scale>
        <p:origin x="-15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5D5E75-5681-457D-98FF-1BC2875797E6}" type="doc">
      <dgm:prSet loTypeId="urn:microsoft.com/office/officeart/2005/8/layout/radial4" loCatId="relationship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8AFC10D-18F8-42D2-A903-D6FC78A0E760}">
      <dgm:prSet phldrT="[Text]"/>
      <dgm:spPr>
        <a:scene3d>
          <a:camera prst="orthographicFront"/>
          <a:lightRig rig="flat" dir="t"/>
        </a:scene3d>
        <a:sp3d extrusionH="76200" prstMaterial="plastic">
          <a:bevelT w="120900" h="88900"/>
          <a:bevelB w="88900" h="31750" prst="angle"/>
          <a:extrusionClr>
            <a:srgbClr val="FF0000"/>
          </a:extrusionClr>
        </a:sp3d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Call details</a:t>
          </a:r>
          <a:endParaRPr lang="en-US" dirty="0">
            <a:solidFill>
              <a:schemeClr val="tx1"/>
            </a:solidFill>
          </a:endParaRPr>
        </a:p>
      </dgm:t>
    </dgm:pt>
    <dgm:pt modelId="{45753492-9810-44A2-8B36-8E267552597B}" type="parTrans" cxnId="{E3F48E29-ECD3-4377-B8ED-D2DB9066D2AA}">
      <dgm:prSet/>
      <dgm:spPr>
        <a:solidFill>
          <a:srgbClr val="C00000"/>
        </a:solidFill>
        <a:scene3d>
          <a:camera prst="orthographicFront"/>
          <a:lightRig rig="flat" dir="t"/>
        </a:scene3d>
        <a:sp3d z="-190500" extrusionH="76200" prstMaterial="plastic">
          <a:bevelT w="50800" h="50800"/>
          <a:bevelB w="25400" h="25400" prst="angle"/>
          <a:extrusionClr>
            <a:srgbClr val="FF0000"/>
          </a:extrusionClr>
        </a:sp3d>
      </dgm:spPr>
      <dgm:t>
        <a:bodyPr/>
        <a:lstStyle/>
        <a:p>
          <a:endParaRPr lang="en-US"/>
        </a:p>
      </dgm:t>
    </dgm:pt>
    <dgm:pt modelId="{FB163CA7-41F4-4C86-A831-86BAF6AABFFD}" type="sibTrans" cxnId="{E3F48E29-ECD3-4377-B8ED-D2DB9066D2AA}">
      <dgm:prSet/>
      <dgm:spPr/>
      <dgm:t>
        <a:bodyPr/>
        <a:lstStyle/>
        <a:p>
          <a:endParaRPr lang="en-US"/>
        </a:p>
      </dgm:t>
    </dgm:pt>
    <dgm:pt modelId="{FF3393F5-F18D-4589-9A46-38E33E8669A7}">
      <dgm:prSet phldrT="[Text]"/>
      <dgm:spPr>
        <a:scene3d>
          <a:camera prst="orthographicFront"/>
          <a:lightRig rig="flat" dir="t"/>
        </a:scene3d>
        <a:sp3d extrusionH="76200" prstMaterial="plastic">
          <a:bevelT w="120900" h="88900"/>
          <a:bevelB w="88900" h="31750" prst="angle"/>
          <a:extrusionClr>
            <a:srgbClr val="FF0000"/>
          </a:extrusionClr>
        </a:sp3d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Call recording</a:t>
          </a:r>
          <a:endParaRPr lang="en-US" dirty="0">
            <a:solidFill>
              <a:schemeClr val="tx1"/>
            </a:solidFill>
          </a:endParaRPr>
        </a:p>
      </dgm:t>
    </dgm:pt>
    <dgm:pt modelId="{748C22CF-BFE3-4B2E-8481-93193086D145}" type="parTrans" cxnId="{1B7B29C3-9D96-4B5D-8BEA-10DD86F52D53}">
      <dgm:prSet/>
      <dgm:spPr>
        <a:solidFill>
          <a:srgbClr val="C00000"/>
        </a:solidFill>
        <a:scene3d>
          <a:camera prst="orthographicFront"/>
          <a:lightRig rig="flat" dir="t"/>
        </a:scene3d>
        <a:sp3d z="-190500" extrusionH="76200" prstMaterial="plastic">
          <a:bevelT w="50800" h="50800"/>
          <a:bevelB w="25400" h="25400" prst="angle"/>
          <a:extrusionClr>
            <a:srgbClr val="FF0000"/>
          </a:extrusionClr>
        </a:sp3d>
      </dgm:spPr>
      <dgm:t>
        <a:bodyPr/>
        <a:lstStyle/>
        <a:p>
          <a:endParaRPr lang="en-US"/>
        </a:p>
      </dgm:t>
    </dgm:pt>
    <dgm:pt modelId="{DC23C6DE-D8B1-4B43-A3BC-D18738B243B8}" type="sibTrans" cxnId="{1B7B29C3-9D96-4B5D-8BEA-10DD86F52D53}">
      <dgm:prSet/>
      <dgm:spPr/>
      <dgm:t>
        <a:bodyPr/>
        <a:lstStyle/>
        <a:p>
          <a:endParaRPr lang="en-US"/>
        </a:p>
      </dgm:t>
    </dgm:pt>
    <dgm:pt modelId="{21BAC4F2-28EE-4C07-BA41-AB21773BC9B3}">
      <dgm:prSet phldrT="[Text]"/>
      <dgm:spPr>
        <a:scene3d>
          <a:camera prst="orthographicFront"/>
          <a:lightRig rig="flat" dir="t"/>
        </a:scene3d>
        <a:sp3d extrusionH="76200" prstMaterial="plastic">
          <a:bevelT w="120900" h="88900"/>
          <a:bevelB w="88900" h="31750" prst="angle"/>
          <a:extrusionClr>
            <a:srgbClr val="FF0000"/>
          </a:extrusionClr>
        </a:sp3d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Customer Info</a:t>
          </a:r>
          <a:endParaRPr lang="en-US" dirty="0">
            <a:solidFill>
              <a:schemeClr val="tx1"/>
            </a:solidFill>
          </a:endParaRPr>
        </a:p>
      </dgm:t>
    </dgm:pt>
    <dgm:pt modelId="{79216897-BD81-4FCC-9FFE-259081A64651}" type="parTrans" cxnId="{30010D5F-90A8-4FD0-A351-35701CA36DD5}">
      <dgm:prSet/>
      <dgm:spPr>
        <a:solidFill>
          <a:srgbClr val="C00000"/>
        </a:solidFill>
        <a:scene3d>
          <a:camera prst="orthographicFront"/>
          <a:lightRig rig="flat" dir="t"/>
        </a:scene3d>
        <a:sp3d z="-190500" extrusionH="76200" prstMaterial="plastic">
          <a:bevelT w="50800" h="50800"/>
          <a:bevelB w="25400" h="25400" prst="angle"/>
          <a:extrusionClr>
            <a:srgbClr val="FF0000"/>
          </a:extrusionClr>
        </a:sp3d>
      </dgm:spPr>
      <dgm:t>
        <a:bodyPr/>
        <a:lstStyle/>
        <a:p>
          <a:endParaRPr lang="en-US"/>
        </a:p>
      </dgm:t>
    </dgm:pt>
    <dgm:pt modelId="{4F200007-9A99-4F05-9633-F1B414781E99}" type="sibTrans" cxnId="{30010D5F-90A8-4FD0-A351-35701CA36DD5}">
      <dgm:prSet/>
      <dgm:spPr/>
      <dgm:t>
        <a:bodyPr/>
        <a:lstStyle/>
        <a:p>
          <a:endParaRPr lang="en-US"/>
        </a:p>
      </dgm:t>
    </dgm:pt>
    <dgm:pt modelId="{68C4F10B-1912-4EEA-AE2D-8272344C0B55}">
      <dgm:prSet phldrT="[Text]"/>
      <dgm:spPr>
        <a:scene3d>
          <a:camera prst="orthographicFront"/>
          <a:lightRig rig="flat" dir="t"/>
        </a:scene3d>
        <a:sp3d extrusionH="76200" prstMaterial="plastic">
          <a:bevelT w="120900" h="88900"/>
          <a:bevelB w="88900" h="31750" prst="angle"/>
          <a:extrusionClr>
            <a:srgbClr val="FF0000"/>
          </a:extrusionClr>
        </a:sp3d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55080D98-61E9-40C5-8CAE-5869007C2C55}" type="sibTrans" cxnId="{E7544AE5-8A08-4769-BEBD-8130897D949B}">
      <dgm:prSet/>
      <dgm:spPr/>
      <dgm:t>
        <a:bodyPr/>
        <a:lstStyle/>
        <a:p>
          <a:endParaRPr lang="en-US"/>
        </a:p>
      </dgm:t>
    </dgm:pt>
    <dgm:pt modelId="{C1F52E89-51B2-43E5-A7C4-EEB05293FF71}" type="parTrans" cxnId="{E7544AE5-8A08-4769-BEBD-8130897D949B}">
      <dgm:prSet/>
      <dgm:spPr/>
      <dgm:t>
        <a:bodyPr/>
        <a:lstStyle/>
        <a:p>
          <a:endParaRPr lang="en-US"/>
        </a:p>
      </dgm:t>
    </dgm:pt>
    <dgm:pt modelId="{675375ED-298E-4539-87CC-162C43DDFA7B}" type="pres">
      <dgm:prSet presAssocID="{D25D5E75-5681-457D-98FF-1BC2875797E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FC4561-B462-4E4B-9EB4-BA9C5ACCC8A4}" type="pres">
      <dgm:prSet presAssocID="{68C4F10B-1912-4EEA-AE2D-8272344C0B55}" presName="centerShape" presStyleLbl="node0" presStyleIdx="0" presStyleCnt="1"/>
      <dgm:spPr/>
      <dgm:t>
        <a:bodyPr/>
        <a:lstStyle/>
        <a:p>
          <a:endParaRPr lang="en-US"/>
        </a:p>
      </dgm:t>
    </dgm:pt>
    <dgm:pt modelId="{BF1D9EB3-98C9-43DB-ADA0-C2FBE8504910}" type="pres">
      <dgm:prSet presAssocID="{45753492-9810-44A2-8B36-8E267552597B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8F6D7602-A56C-4A19-9095-99A5F42A4786}" type="pres">
      <dgm:prSet presAssocID="{18AFC10D-18F8-42D2-A903-D6FC78A0E76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7122DE-9AB6-4454-BCDB-17F5B3F70644}" type="pres">
      <dgm:prSet presAssocID="{748C22CF-BFE3-4B2E-8481-93193086D145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D2172716-9A24-4054-B129-3291746EC78E}" type="pres">
      <dgm:prSet presAssocID="{FF3393F5-F18D-4589-9A46-38E33E8669A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60F03-426E-4A55-A724-C05391AC4346}" type="pres">
      <dgm:prSet presAssocID="{79216897-BD81-4FCC-9FFE-259081A64651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9C13BDD4-813E-4994-B3DB-F235E25888B6}" type="pres">
      <dgm:prSet presAssocID="{21BAC4F2-28EE-4C07-BA41-AB21773BC9B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010D5F-90A8-4FD0-A351-35701CA36DD5}" srcId="{68C4F10B-1912-4EEA-AE2D-8272344C0B55}" destId="{21BAC4F2-28EE-4C07-BA41-AB21773BC9B3}" srcOrd="2" destOrd="0" parTransId="{79216897-BD81-4FCC-9FFE-259081A64651}" sibTransId="{4F200007-9A99-4F05-9633-F1B414781E99}"/>
    <dgm:cxn modelId="{85E234DA-CE70-45C6-920C-4A78B53745A8}" type="presOf" srcId="{21BAC4F2-28EE-4C07-BA41-AB21773BC9B3}" destId="{9C13BDD4-813E-4994-B3DB-F235E25888B6}" srcOrd="0" destOrd="0" presId="urn:microsoft.com/office/officeart/2005/8/layout/radial4"/>
    <dgm:cxn modelId="{1B7B29C3-9D96-4B5D-8BEA-10DD86F52D53}" srcId="{68C4F10B-1912-4EEA-AE2D-8272344C0B55}" destId="{FF3393F5-F18D-4589-9A46-38E33E8669A7}" srcOrd="1" destOrd="0" parTransId="{748C22CF-BFE3-4B2E-8481-93193086D145}" sibTransId="{DC23C6DE-D8B1-4B43-A3BC-D18738B243B8}"/>
    <dgm:cxn modelId="{A27DFCD4-1202-4D2B-ADE7-E5F59E7343DD}" type="presOf" srcId="{FF3393F5-F18D-4589-9A46-38E33E8669A7}" destId="{D2172716-9A24-4054-B129-3291746EC78E}" srcOrd="0" destOrd="0" presId="urn:microsoft.com/office/officeart/2005/8/layout/radial4"/>
    <dgm:cxn modelId="{6EFCF0A4-5B24-4978-9F7F-2419BA663706}" type="presOf" srcId="{18AFC10D-18F8-42D2-A903-D6FC78A0E760}" destId="{8F6D7602-A56C-4A19-9095-99A5F42A4786}" srcOrd="0" destOrd="0" presId="urn:microsoft.com/office/officeart/2005/8/layout/radial4"/>
    <dgm:cxn modelId="{628319B9-62C2-4841-B93A-321BF1282113}" type="presOf" srcId="{D25D5E75-5681-457D-98FF-1BC2875797E6}" destId="{675375ED-298E-4539-87CC-162C43DDFA7B}" srcOrd="0" destOrd="0" presId="urn:microsoft.com/office/officeart/2005/8/layout/radial4"/>
    <dgm:cxn modelId="{00F59CBB-065E-4046-B3F7-0B65E8EB6D27}" type="presOf" srcId="{748C22CF-BFE3-4B2E-8481-93193086D145}" destId="{037122DE-9AB6-4454-BCDB-17F5B3F70644}" srcOrd="0" destOrd="0" presId="urn:microsoft.com/office/officeart/2005/8/layout/radial4"/>
    <dgm:cxn modelId="{E3F48E29-ECD3-4377-B8ED-D2DB9066D2AA}" srcId="{68C4F10B-1912-4EEA-AE2D-8272344C0B55}" destId="{18AFC10D-18F8-42D2-A903-D6FC78A0E760}" srcOrd="0" destOrd="0" parTransId="{45753492-9810-44A2-8B36-8E267552597B}" sibTransId="{FB163CA7-41F4-4C86-A831-86BAF6AABFFD}"/>
    <dgm:cxn modelId="{E7544AE5-8A08-4769-BEBD-8130897D949B}" srcId="{D25D5E75-5681-457D-98FF-1BC2875797E6}" destId="{68C4F10B-1912-4EEA-AE2D-8272344C0B55}" srcOrd="0" destOrd="0" parTransId="{C1F52E89-51B2-43E5-A7C4-EEB05293FF71}" sibTransId="{55080D98-61E9-40C5-8CAE-5869007C2C55}"/>
    <dgm:cxn modelId="{649C3755-88A5-4469-909D-04A0BE68259F}" type="presOf" srcId="{68C4F10B-1912-4EEA-AE2D-8272344C0B55}" destId="{27FC4561-B462-4E4B-9EB4-BA9C5ACCC8A4}" srcOrd="0" destOrd="0" presId="urn:microsoft.com/office/officeart/2005/8/layout/radial4"/>
    <dgm:cxn modelId="{FADAC118-4DAD-460B-9F92-998A651860C6}" type="presOf" srcId="{79216897-BD81-4FCC-9FFE-259081A64651}" destId="{8DC60F03-426E-4A55-A724-C05391AC4346}" srcOrd="0" destOrd="0" presId="urn:microsoft.com/office/officeart/2005/8/layout/radial4"/>
    <dgm:cxn modelId="{91809E19-E365-4793-9CA5-0BA5EB0C402B}" type="presOf" srcId="{45753492-9810-44A2-8B36-8E267552597B}" destId="{BF1D9EB3-98C9-43DB-ADA0-C2FBE8504910}" srcOrd="0" destOrd="0" presId="urn:microsoft.com/office/officeart/2005/8/layout/radial4"/>
    <dgm:cxn modelId="{0E5A52DD-6C2A-434D-9928-913B731B957F}" type="presParOf" srcId="{675375ED-298E-4539-87CC-162C43DDFA7B}" destId="{27FC4561-B462-4E4B-9EB4-BA9C5ACCC8A4}" srcOrd="0" destOrd="0" presId="urn:microsoft.com/office/officeart/2005/8/layout/radial4"/>
    <dgm:cxn modelId="{73AAE866-D9A8-4C4F-9BFA-EA056B468A95}" type="presParOf" srcId="{675375ED-298E-4539-87CC-162C43DDFA7B}" destId="{BF1D9EB3-98C9-43DB-ADA0-C2FBE8504910}" srcOrd="1" destOrd="0" presId="urn:microsoft.com/office/officeart/2005/8/layout/radial4"/>
    <dgm:cxn modelId="{40D6A9EC-6EA0-4C80-A812-3DB3CD9BB522}" type="presParOf" srcId="{675375ED-298E-4539-87CC-162C43DDFA7B}" destId="{8F6D7602-A56C-4A19-9095-99A5F42A4786}" srcOrd="2" destOrd="0" presId="urn:microsoft.com/office/officeart/2005/8/layout/radial4"/>
    <dgm:cxn modelId="{195C7585-EDD9-4B48-AAC2-8D082CA87677}" type="presParOf" srcId="{675375ED-298E-4539-87CC-162C43DDFA7B}" destId="{037122DE-9AB6-4454-BCDB-17F5B3F70644}" srcOrd="3" destOrd="0" presId="urn:microsoft.com/office/officeart/2005/8/layout/radial4"/>
    <dgm:cxn modelId="{142F3A98-70D8-46CB-95BE-3D162F3109B1}" type="presParOf" srcId="{675375ED-298E-4539-87CC-162C43DDFA7B}" destId="{D2172716-9A24-4054-B129-3291746EC78E}" srcOrd="4" destOrd="0" presId="urn:microsoft.com/office/officeart/2005/8/layout/radial4"/>
    <dgm:cxn modelId="{B1E06A66-E839-40C7-A179-F779B25EAC35}" type="presParOf" srcId="{675375ED-298E-4539-87CC-162C43DDFA7B}" destId="{8DC60F03-426E-4A55-A724-C05391AC4346}" srcOrd="5" destOrd="0" presId="urn:microsoft.com/office/officeart/2005/8/layout/radial4"/>
    <dgm:cxn modelId="{737CB54D-3D12-416A-BA88-BEB2E4DABB4B}" type="presParOf" srcId="{675375ED-298E-4539-87CC-162C43DDFA7B}" destId="{9C13BDD4-813E-4994-B3DB-F235E25888B6}" srcOrd="6" destOrd="0" presId="urn:microsoft.com/office/officeart/2005/8/layout/radial4"/>
  </dgm:cxnLst>
  <dgm:bg>
    <a:noFill/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C4561-B462-4E4B-9EB4-BA9C5ACCC8A4}">
      <dsp:nvSpPr>
        <dsp:cNvPr id="0" name=""/>
        <dsp:cNvSpPr/>
      </dsp:nvSpPr>
      <dsp:spPr>
        <a:xfrm>
          <a:off x="1239604" y="1687001"/>
          <a:ext cx="1143379" cy="11433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50800" dist="25400" dir="5400000" rotWithShape="0">
            <a:srgbClr val="000000">
              <a:alpha val="44000"/>
            </a:srgbClr>
          </a:outerShdw>
        </a:effectLst>
        <a:scene3d>
          <a:camera prst="orthographicFront"/>
          <a:lightRig rig="flat" dir="t"/>
        </a:scene3d>
        <a:sp3d extrusionH="76200" prstMaterial="plastic">
          <a:bevelT w="120900" h="88900"/>
          <a:bevelB w="88900" h="31750" prst="angle"/>
          <a:extrusionClr>
            <a:srgbClr val="FF0000"/>
          </a:extrusion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300" kern="1200" dirty="0">
            <a:solidFill>
              <a:schemeClr val="tx1"/>
            </a:solidFill>
          </a:endParaRPr>
        </a:p>
      </dsp:txBody>
      <dsp:txXfrm>
        <a:off x="1407048" y="1854445"/>
        <a:ext cx="808491" cy="808491"/>
      </dsp:txXfrm>
    </dsp:sp>
    <dsp:sp modelId="{BF1D9EB3-98C9-43DB-ADA0-C2FBE8504910}">
      <dsp:nvSpPr>
        <dsp:cNvPr id="0" name=""/>
        <dsp:cNvSpPr/>
      </dsp:nvSpPr>
      <dsp:spPr>
        <a:xfrm rot="12900000">
          <a:off x="460130" y="1472561"/>
          <a:ext cx="922289" cy="325863"/>
        </a:xfrm>
        <a:prstGeom prst="lef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50800" dist="25400" dir="5400000" rotWithShape="0">
            <a:srgbClr val="000000">
              <a:alpha val="44000"/>
            </a:srgbClr>
          </a:outerShdw>
        </a:effectLst>
        <a:scene3d>
          <a:camera prst="orthographicFront"/>
          <a:lightRig rig="flat" dir="t"/>
        </a:scene3d>
        <a:sp3d z="-190500" extrusionH="76200" prstMaterial="plastic">
          <a:bevelT w="50800" h="50800"/>
          <a:bevelB w="25400" h="25400" prst="angle"/>
          <a:extrusionClr>
            <a:srgbClr val="FF0000"/>
          </a:extrusion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6D7602-A56C-4A19-9095-99A5F42A4786}">
      <dsp:nvSpPr>
        <dsp:cNvPr id="0" name=""/>
        <dsp:cNvSpPr/>
      </dsp:nvSpPr>
      <dsp:spPr>
        <a:xfrm>
          <a:off x="422" y="936506"/>
          <a:ext cx="1086210" cy="8689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50800" dist="25400" dir="5400000" rotWithShape="0">
            <a:srgbClr val="000000">
              <a:alpha val="44000"/>
            </a:srgbClr>
          </a:outerShdw>
        </a:effectLst>
        <a:scene3d>
          <a:camera prst="orthographicFront"/>
          <a:lightRig rig="flat" dir="t"/>
        </a:scene3d>
        <a:sp3d extrusionH="76200" prstMaterial="plastic">
          <a:bevelT w="120900" h="88900"/>
          <a:bevelB w="88900" h="31750" prst="angle"/>
          <a:extrusionClr>
            <a:srgbClr val="FF0000"/>
          </a:extrusion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Call details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5873" y="961957"/>
        <a:ext cx="1035308" cy="818066"/>
      </dsp:txXfrm>
    </dsp:sp>
    <dsp:sp modelId="{037122DE-9AB6-4454-BCDB-17F5B3F70644}">
      <dsp:nvSpPr>
        <dsp:cNvPr id="0" name=""/>
        <dsp:cNvSpPr/>
      </dsp:nvSpPr>
      <dsp:spPr>
        <a:xfrm rot="16200000">
          <a:off x="1350149" y="1009246"/>
          <a:ext cx="922289" cy="325863"/>
        </a:xfrm>
        <a:prstGeom prst="lef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50800" dist="25400" dir="5400000" rotWithShape="0">
            <a:srgbClr val="000000">
              <a:alpha val="44000"/>
            </a:srgbClr>
          </a:outerShdw>
        </a:effectLst>
        <a:scene3d>
          <a:camera prst="orthographicFront"/>
          <a:lightRig rig="flat" dir="t"/>
        </a:scene3d>
        <a:sp3d z="-190500" extrusionH="76200" prstMaterial="plastic">
          <a:bevelT w="50800" h="50800"/>
          <a:bevelB w="25400" h="25400" prst="angle"/>
          <a:extrusionClr>
            <a:srgbClr val="FF0000"/>
          </a:extrusion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172716-9A24-4054-B129-3291746EC78E}">
      <dsp:nvSpPr>
        <dsp:cNvPr id="0" name=""/>
        <dsp:cNvSpPr/>
      </dsp:nvSpPr>
      <dsp:spPr>
        <a:xfrm>
          <a:off x="1268189" y="276548"/>
          <a:ext cx="1086210" cy="8689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50800" dist="25400" dir="5400000" rotWithShape="0">
            <a:srgbClr val="000000">
              <a:alpha val="44000"/>
            </a:srgbClr>
          </a:outerShdw>
        </a:effectLst>
        <a:scene3d>
          <a:camera prst="orthographicFront"/>
          <a:lightRig rig="flat" dir="t"/>
        </a:scene3d>
        <a:sp3d extrusionH="76200" prstMaterial="plastic">
          <a:bevelT w="120900" h="88900"/>
          <a:bevelB w="88900" h="31750" prst="angle"/>
          <a:extrusionClr>
            <a:srgbClr val="FF0000"/>
          </a:extrusion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Call recording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293640" y="301999"/>
        <a:ext cx="1035308" cy="818066"/>
      </dsp:txXfrm>
    </dsp:sp>
    <dsp:sp modelId="{8DC60F03-426E-4A55-A724-C05391AC4346}">
      <dsp:nvSpPr>
        <dsp:cNvPr id="0" name=""/>
        <dsp:cNvSpPr/>
      </dsp:nvSpPr>
      <dsp:spPr>
        <a:xfrm rot="19500000">
          <a:off x="2240168" y="1472561"/>
          <a:ext cx="922289" cy="325863"/>
        </a:xfrm>
        <a:prstGeom prst="lef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50800" dist="25400" dir="5400000" rotWithShape="0">
            <a:srgbClr val="000000">
              <a:alpha val="44000"/>
            </a:srgbClr>
          </a:outerShdw>
        </a:effectLst>
        <a:scene3d>
          <a:camera prst="orthographicFront"/>
          <a:lightRig rig="flat" dir="t"/>
        </a:scene3d>
        <a:sp3d z="-190500" extrusionH="76200" prstMaterial="plastic">
          <a:bevelT w="50800" h="50800"/>
          <a:bevelB w="25400" h="25400" prst="angle"/>
          <a:extrusionClr>
            <a:srgbClr val="FF0000"/>
          </a:extrusion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13BDD4-813E-4994-B3DB-F235E25888B6}">
      <dsp:nvSpPr>
        <dsp:cNvPr id="0" name=""/>
        <dsp:cNvSpPr/>
      </dsp:nvSpPr>
      <dsp:spPr>
        <a:xfrm>
          <a:off x="2535956" y="936506"/>
          <a:ext cx="1086210" cy="8689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50800" dist="25400" dir="5400000" rotWithShape="0">
            <a:srgbClr val="000000">
              <a:alpha val="44000"/>
            </a:srgbClr>
          </a:outerShdw>
        </a:effectLst>
        <a:scene3d>
          <a:camera prst="orthographicFront"/>
          <a:lightRig rig="flat" dir="t"/>
        </a:scene3d>
        <a:sp3d extrusionH="76200" prstMaterial="plastic">
          <a:bevelT w="120900" h="88900"/>
          <a:bevelB w="88900" h="31750" prst="angle"/>
          <a:extrusionClr>
            <a:srgbClr val="FF0000"/>
          </a:extrusion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Customer Info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561407" y="961957"/>
        <a:ext cx="1035308" cy="818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BF5A-6C36-41C7-9E88-1807B3DC91A2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9BEC73-C3E8-4940-BACC-A6D71FB402B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BF5A-6C36-41C7-9E88-1807B3DC91A2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EC73-C3E8-4940-BACC-A6D71FB402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BF5A-6C36-41C7-9E88-1807B3DC91A2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EC73-C3E8-4940-BACC-A6D71FB402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ADBF5A-6C36-41C7-9E88-1807B3DC91A2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E9BEC73-C3E8-4940-BACC-A6D71FB402B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BF5A-6C36-41C7-9E88-1807B3DC91A2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9BEC73-C3E8-4940-BACC-A6D71FB402B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BF5A-6C36-41C7-9E88-1807B3DC91A2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9BEC73-C3E8-4940-BACC-A6D71FB402B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BF5A-6C36-41C7-9E88-1807B3DC91A2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9BEC73-C3E8-4940-BACC-A6D71FB402B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8AADBF5A-6C36-41C7-9E88-1807B3DC91A2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9BEC73-C3E8-4940-BACC-A6D71FB402B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BF5A-6C36-41C7-9E88-1807B3DC91A2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EC73-C3E8-4940-BACC-A6D71FB402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BF5A-6C36-41C7-9E88-1807B3DC91A2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9BEC73-C3E8-4940-BACC-A6D71FB402B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BF5A-6C36-41C7-9E88-1807B3DC91A2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9BEC73-C3E8-4940-BACC-A6D71FB402B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DBF5A-6C36-41C7-9E88-1807B3DC91A2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BEC73-C3E8-4940-BACC-A6D71FB402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" y="-1349257"/>
            <a:ext cx="9144000" cy="874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2900" y="304800"/>
            <a:ext cx="8458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ProMax Outbound </a:t>
            </a:r>
          </a:p>
          <a:p>
            <a:pPr algn="ctr"/>
            <a:r>
              <a:rPr lang="en-US" sz="5400" b="1" i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Call Tracking</a:t>
            </a:r>
          </a:p>
        </p:txBody>
      </p:sp>
    </p:spTree>
    <p:extLst>
      <p:ext uri="{BB962C8B-B14F-4D97-AF65-F5344CB8AC3E}">
        <p14:creationId xmlns:p14="http://schemas.microsoft.com/office/powerpoint/2010/main" val="215271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9418"/>
            <a:ext cx="47355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Live Conversation Metrics</a:t>
            </a:r>
            <a:endParaRPr lang="en-US" sz="32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9906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Which is more important? The amount of calls that were made or the number of quality conversations that took place?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6838" y="1828800"/>
            <a:ext cx="8678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Outbound Call Tracking system will show you with great </a:t>
            </a:r>
            <a:r>
              <a:rPr lang="en-US" b="1" i="1" dirty="0" smtClean="0"/>
              <a:t>accuracy</a:t>
            </a:r>
            <a:r>
              <a:rPr lang="en-US" dirty="0" smtClean="0"/>
              <a:t>  which calls resulted in a live conversation with the intended party. After all, isn’t connecting with the intended party your top priority?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99" y="3352800"/>
            <a:ext cx="8380201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34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rekj\Desktop\scott\Depositphotos_12630304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94459" y="860383"/>
            <a:ext cx="4247482" cy="477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354026"/>
            <a:ext cx="863562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With features like… </a:t>
            </a:r>
            <a:endParaRPr lang="en-US" sz="32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1547" y="1371600"/>
            <a:ext cx="411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to </a:t>
            </a:r>
            <a:r>
              <a:rPr lang="en-US" dirty="0" smtClean="0"/>
              <a:t>Call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ProMax</a:t>
            </a:r>
            <a:r>
              <a:rPr lang="en-US" dirty="0"/>
              <a:t> </a:t>
            </a:r>
            <a:r>
              <a:rPr lang="en-US" dirty="0" smtClean="0"/>
              <a:t>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Audio File </a:t>
            </a:r>
            <a:r>
              <a:rPr lang="en-US" dirty="0" smtClean="0"/>
              <a:t>Sharing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Live Conversation </a:t>
            </a:r>
            <a:r>
              <a:rPr lang="en-US" dirty="0" smtClean="0"/>
              <a:t>Metrics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Extensive </a:t>
            </a:r>
            <a:r>
              <a:rPr lang="en-US" dirty="0" smtClean="0"/>
              <a:t>Reporting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4419600"/>
            <a:ext cx="541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r>
              <a:rPr lang="en-US" dirty="0" err="1" smtClean="0"/>
              <a:t>ProMax’s</a:t>
            </a:r>
            <a:r>
              <a:rPr lang="en-US" dirty="0" smtClean="0"/>
              <a:t> </a:t>
            </a:r>
            <a:r>
              <a:rPr lang="en-US" dirty="0"/>
              <a:t>Outbound </a:t>
            </a:r>
            <a:r>
              <a:rPr lang="en-US" dirty="0" smtClean="0"/>
              <a:t>Call Tracking </a:t>
            </a:r>
            <a:r>
              <a:rPr lang="en-US" dirty="0"/>
              <a:t>will keep your sales team </a:t>
            </a:r>
            <a:r>
              <a:rPr lang="en-US" b="1" i="1" dirty="0"/>
              <a:t>accountable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/>
              <a:t>and your managers </a:t>
            </a:r>
            <a:r>
              <a:rPr lang="en-US" b="1" i="1" dirty="0" smtClean="0"/>
              <a:t>informed,</a:t>
            </a:r>
            <a:r>
              <a:rPr lang="en-US" dirty="0" smtClean="0"/>
              <a:t> </a:t>
            </a:r>
            <a:r>
              <a:rPr lang="en-US" dirty="0"/>
              <a:t>which enables you to improve the </a:t>
            </a:r>
            <a:r>
              <a:rPr lang="en-US" b="1" i="1" dirty="0"/>
              <a:t>quality</a:t>
            </a:r>
            <a:r>
              <a:rPr lang="en-US" dirty="0"/>
              <a:t> of your calls equating to more sales and returning customers.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80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74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0494" y="990600"/>
            <a:ext cx="8991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i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Improve sales performance and accountability with  </a:t>
            </a:r>
          </a:p>
          <a:p>
            <a:pPr algn="ctr"/>
            <a:endParaRPr lang="en-US" sz="32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200" b="1" i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ProMax Outbound Call Tracking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698653" y="4625758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Dealer Marketing Services, Inc.</a:t>
            </a:r>
          </a:p>
          <a:p>
            <a:pPr algn="ctr"/>
            <a:r>
              <a:rPr lang="en-US" dirty="0" smtClean="0"/>
              <a:t>Makers of ProMax Unlimited</a:t>
            </a:r>
          </a:p>
          <a:p>
            <a:pPr algn="ctr"/>
            <a:r>
              <a:rPr lang="en-US" dirty="0" smtClean="0"/>
              <a:t>563-344-7610</a:t>
            </a:r>
            <a:r>
              <a:rPr lang="en-US" dirty="0" smtClean="0"/>
              <a:t> </a:t>
            </a:r>
            <a:endParaRPr lang="en-US" dirty="0" smtClean="0"/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12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erekj\Desktop\scott\Depositphotos_27789969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841" y="1143000"/>
            <a:ext cx="6001327" cy="493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3927" y="381000"/>
            <a:ext cx="8839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i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ProMax</a:t>
            </a:r>
            <a:r>
              <a:rPr lang="en-US" sz="3200" b="1" i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Outbound Call Tracking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47688" y="2362200"/>
            <a:ext cx="35613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Do you have any idea </a:t>
            </a:r>
            <a:r>
              <a:rPr lang="en-US" b="1" i="1" dirty="0"/>
              <a:t>how many </a:t>
            </a:r>
            <a:r>
              <a:rPr lang="en-US" dirty="0"/>
              <a:t>outbound calls your sales staff and BDC reps are making? What about the </a:t>
            </a:r>
            <a:r>
              <a:rPr lang="en-US" b="1" i="1" dirty="0"/>
              <a:t>quality</a:t>
            </a:r>
            <a:r>
              <a:rPr lang="en-US" dirty="0"/>
              <a:t> of those </a:t>
            </a:r>
            <a:r>
              <a:rPr lang="en-US" dirty="0" smtClean="0"/>
              <a:t>calls?</a:t>
            </a:r>
          </a:p>
          <a:p>
            <a:endParaRPr lang="en-US" dirty="0"/>
          </a:p>
          <a:p>
            <a:r>
              <a:rPr lang="en-US" dirty="0" smtClean="0"/>
              <a:t>You spend a </a:t>
            </a:r>
            <a:r>
              <a:rPr lang="en-US" b="1" i="1" dirty="0" smtClean="0"/>
              <a:t>lot of money</a:t>
            </a:r>
            <a:r>
              <a:rPr lang="en-US" dirty="0" smtClean="0"/>
              <a:t> generating leads. If your reps aren’t following up or making quality calls you could be </a:t>
            </a:r>
            <a:r>
              <a:rPr lang="en-US" b="1" i="1" dirty="0" smtClean="0"/>
              <a:t>squandering</a:t>
            </a:r>
            <a:r>
              <a:rPr lang="en-US" dirty="0" smtClean="0"/>
              <a:t> sales opportunities. </a:t>
            </a:r>
          </a:p>
        </p:txBody>
      </p:sp>
    </p:spTree>
    <p:extLst>
      <p:ext uri="{BB962C8B-B14F-4D97-AF65-F5344CB8AC3E}">
        <p14:creationId xmlns:p14="http://schemas.microsoft.com/office/powerpoint/2010/main" val="216076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28800"/>
            <a:ext cx="3733800" cy="384313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68311" y="399595"/>
            <a:ext cx="57785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i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angal" panose="02040503050203030202" pitchFamily="18" charset="0"/>
              </a:rPr>
              <a:t>MAXIMIZE</a:t>
            </a:r>
            <a:r>
              <a:rPr lang="en-US" sz="3200" b="1" i="0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angal" panose="02040503050203030202" pitchFamily="18" charset="0"/>
              </a:rPr>
              <a:t>  </a:t>
            </a:r>
            <a:r>
              <a:rPr lang="en-US" sz="3200" b="1" i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angal" panose="02040503050203030202" pitchFamily="18" charset="0"/>
              </a:rPr>
              <a:t>PERFORMANCE –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57600" y="2286000"/>
            <a:ext cx="5410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ProMax’s</a:t>
            </a:r>
            <a:r>
              <a:rPr lang="en-US" dirty="0" smtClean="0"/>
              <a:t> Outbound Call Tracking will allow you to improve sales performance and accountability. </a:t>
            </a:r>
          </a:p>
          <a:p>
            <a:endParaRPr lang="en-US" dirty="0"/>
          </a:p>
          <a:p>
            <a:r>
              <a:rPr lang="en-US" dirty="0" smtClean="0"/>
              <a:t>Through ProMax, all outgoing calls will be tracked, managed, and can be recorded allowing you to effectively measure your most valuable resource – potential new customers.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i="1" dirty="0" smtClean="0"/>
              <a:t>No more wondering if your reps are actually making their calls or the quality of their calls. Now you will know for sure</a:t>
            </a:r>
            <a:r>
              <a:rPr lang="en-US" b="1" i="1" dirty="0"/>
              <a:t>!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915374"/>
            <a:ext cx="578485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52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755" y="381000"/>
            <a:ext cx="806958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Simplify your calling process  </a:t>
            </a:r>
            <a:endParaRPr lang="en-US" sz="32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414" y="1891810"/>
            <a:ext cx="42772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one click of the button in ProMax, </a:t>
            </a:r>
            <a:r>
              <a:rPr lang="en-US" dirty="0"/>
              <a:t>o</a:t>
            </a:r>
            <a:r>
              <a:rPr lang="en-US" dirty="0" smtClean="0"/>
              <a:t>utbound sales calls can be initiated straight from the customer </a:t>
            </a:r>
            <a:r>
              <a:rPr lang="en-US" dirty="0" err="1" smtClean="0"/>
              <a:t>workscreen</a:t>
            </a:r>
            <a:r>
              <a:rPr lang="en-US" dirty="0" smtClean="0"/>
              <a:t>, daily </a:t>
            </a:r>
            <a:r>
              <a:rPr lang="en-US" dirty="0" err="1" smtClean="0"/>
              <a:t>workplan</a:t>
            </a:r>
            <a:r>
              <a:rPr lang="en-US" dirty="0" smtClean="0"/>
              <a:t> or phone scripts, therefore eliminating the need to manually dial the customer’s number.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i="1" dirty="0" smtClean="0"/>
              <a:t>It couldn’t be any easier or more efficient!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1608471"/>
            <a:ext cx="459051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03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rekj\Desktop\scott\Depositphotos_3789625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6800"/>
            <a:ext cx="4648200" cy="503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2553" y="2971800"/>
            <a:ext cx="4720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Making calls isn’t limited to only being done from within </a:t>
            </a:r>
            <a:r>
              <a:rPr lang="en-US" dirty="0" err="1" smtClean="0"/>
              <a:t>ProMax</a:t>
            </a:r>
            <a:r>
              <a:rPr lang="en-US" dirty="0" smtClean="0"/>
              <a:t>. Yes, the ‘Click to Call’ feature within ProMax is great but we realize your reps won’t be in front of ProMax all day long.</a:t>
            </a:r>
          </a:p>
          <a:p>
            <a:endParaRPr lang="en-US" dirty="0" smtClean="0"/>
          </a:p>
          <a:p>
            <a:r>
              <a:rPr lang="en-US" dirty="0" smtClean="0"/>
              <a:t>Your reps can make calls from any phone, anywhere, and we can track it as normal.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2553" y="3810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Make calls from anywhere, not just from within ProMax</a:t>
            </a:r>
            <a:endParaRPr lang="en-US" sz="32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598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91" y="268253"/>
            <a:ext cx="885536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ProMax</a:t>
            </a: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integration</a:t>
            </a:r>
            <a:r>
              <a:rPr lang="en-US" sz="3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allows for efficient and streamlined call management</a:t>
            </a:r>
            <a:endParaRPr lang="en-US" sz="32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600200"/>
            <a:ext cx="50894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Every outbound call made will automatically be added to the customer workscreen in your ProMax system. Within the workscreen, you will be able to view the date &amp; time the call was made, who placed the call and the duration of the call. </a:t>
            </a:r>
          </a:p>
          <a:p>
            <a:endParaRPr lang="en-US" dirty="0"/>
          </a:p>
          <a:p>
            <a:r>
              <a:rPr lang="en-US" dirty="0" smtClean="0"/>
              <a:t>In addition, the audio file is also provided so you can listen to the call right from the </a:t>
            </a:r>
            <a:r>
              <a:rPr lang="en-US" dirty="0" err="1" smtClean="0"/>
              <a:t>workscreen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419100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Maintain Staff Accountability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9781" y="47244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 </a:t>
            </a:r>
            <a:r>
              <a:rPr lang="en-US" b="1" i="1" dirty="0" smtClean="0"/>
              <a:t>advantage</a:t>
            </a:r>
            <a:r>
              <a:rPr lang="en-US" dirty="0" smtClean="0"/>
              <a:t> of the information you are given. With the call data being integrated directly into </a:t>
            </a:r>
            <a:r>
              <a:rPr lang="en-US" dirty="0" err="1" smtClean="0"/>
              <a:t>ProMax</a:t>
            </a:r>
            <a:r>
              <a:rPr lang="en-US" dirty="0" smtClean="0"/>
              <a:t> ,the days of assuming or hoping your reps made their calls is now a thing of the past. 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976810338"/>
              </p:ext>
            </p:extLst>
          </p:nvPr>
        </p:nvGraphicFramePr>
        <p:xfrm>
          <a:off x="5410685" y="1981200"/>
          <a:ext cx="3622589" cy="3106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4053110"/>
            <a:ext cx="990600" cy="27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90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52400"/>
            <a:ext cx="4953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ProMax Mobile integration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51" y="1143000"/>
            <a:ext cx="3011999" cy="502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2" y="1143000"/>
            <a:ext cx="3048000" cy="502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52800" y="1143000"/>
            <a:ext cx="243850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days of working only when you are at your desk are a thing of the past. </a:t>
            </a:r>
            <a:r>
              <a:rPr lang="en-US" sz="1600" dirty="0" smtClean="0"/>
              <a:t>With the help of ProMax Mobile, the interface </a:t>
            </a:r>
            <a:r>
              <a:rPr lang="en-US" sz="1600" dirty="0"/>
              <a:t>is fully accessible anytime from </a:t>
            </a:r>
            <a:r>
              <a:rPr lang="en-US" sz="1600" dirty="0" smtClean="0"/>
              <a:t>anywhere. Place calls directly through ProMax Mobile to your customers.</a:t>
            </a:r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The </a:t>
            </a:r>
            <a:r>
              <a:rPr lang="en-US" sz="1600" dirty="0"/>
              <a:t>responsive website gives you easy access to </a:t>
            </a:r>
            <a:r>
              <a:rPr lang="en-US" sz="1600" dirty="0" smtClean="0"/>
              <a:t>place calls to your customers as well as supplying real </a:t>
            </a:r>
            <a:r>
              <a:rPr lang="en-US" sz="1600" dirty="0"/>
              <a:t>time analytics and call data directly from your mobile </a:t>
            </a:r>
            <a:r>
              <a:rPr lang="en-US" sz="1600" dirty="0" smtClean="0"/>
              <a:t>device.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187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0182" y="457200"/>
            <a:ext cx="33778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Audio File Sharing</a:t>
            </a:r>
            <a:endParaRPr lang="en-US" sz="32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182" y="1198841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Commend</a:t>
            </a:r>
            <a:r>
              <a:rPr lang="en-US" sz="2000" b="1" dirty="0" smtClean="0"/>
              <a:t> when a rep excels and </a:t>
            </a:r>
            <a:r>
              <a:rPr lang="en-US" sz="2000" b="1" i="1" dirty="0" smtClean="0"/>
              <a:t>Coach</a:t>
            </a:r>
            <a:r>
              <a:rPr lang="en-US" sz="2000" b="1" dirty="0" smtClean="0"/>
              <a:t> where improvement is needed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5582" y="1689101"/>
            <a:ext cx="716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Studies show when a person is aware they are being observed their performance will </a:t>
            </a:r>
            <a:r>
              <a:rPr lang="en-US" b="1" i="1" dirty="0" smtClean="0"/>
              <a:t>improve</a:t>
            </a:r>
            <a:r>
              <a:rPr lang="en-US" dirty="0" smtClean="0"/>
              <a:t>. This is also true in terms of handling sales calls. </a:t>
            </a:r>
          </a:p>
          <a:p>
            <a:endParaRPr lang="en-US" dirty="0"/>
          </a:p>
          <a:p>
            <a:r>
              <a:rPr lang="en-US" dirty="0" smtClean="0"/>
              <a:t>With the ability to share audio files with your management team or directly with the staff themselves, you are opening new opportunities through coaching. Sharing best </a:t>
            </a:r>
            <a:r>
              <a:rPr lang="en-US" dirty="0"/>
              <a:t>p</a:t>
            </a:r>
            <a:r>
              <a:rPr lang="en-US" dirty="0" smtClean="0"/>
              <a:t>ractices will improve how calls are handled.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082" y="4419600"/>
            <a:ext cx="6248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9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2120" y="375807"/>
            <a:ext cx="43877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Outbound Call Analytics</a:t>
            </a:r>
            <a:endParaRPr lang="en-US" sz="32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0668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Advanced reporting provides you with the essential data needed to effectively manage &amp; measure your outbound call activity. 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5524500" y="2114117"/>
            <a:ext cx="320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By individual sales rep or BDC reps</a:t>
            </a:r>
          </a:p>
          <a:p>
            <a:r>
              <a:rPr lang="en-US" sz="1600" dirty="0" smtClean="0"/>
              <a:t>- Compare </a:t>
            </a:r>
            <a:r>
              <a:rPr lang="en-US" sz="1600" dirty="0"/>
              <a:t>your sales team members with one another for performance </a:t>
            </a:r>
            <a:r>
              <a:rPr lang="en-US" sz="1600" dirty="0" smtClean="0"/>
              <a:t>tracking</a:t>
            </a:r>
          </a:p>
          <a:p>
            <a:r>
              <a:rPr lang="en-US" sz="1600" b="1" dirty="0"/>
              <a:t>By how many calls were made</a:t>
            </a:r>
          </a:p>
          <a:p>
            <a:r>
              <a:rPr lang="en-US" sz="1600" dirty="0"/>
              <a:t>- </a:t>
            </a:r>
            <a:r>
              <a:rPr lang="en-US" sz="1600" dirty="0" smtClean="0"/>
              <a:t>See the total amount of calls made per individual rep as well as an entire group</a:t>
            </a:r>
            <a:endParaRPr lang="en-US" sz="1600" dirty="0"/>
          </a:p>
          <a:p>
            <a:r>
              <a:rPr lang="en-US" sz="1600" b="1" dirty="0" smtClean="0"/>
              <a:t>By date and time</a:t>
            </a:r>
          </a:p>
          <a:p>
            <a:r>
              <a:rPr lang="en-US" sz="1600" dirty="0" smtClean="0"/>
              <a:t>- Determine your most productive or least productive times</a:t>
            </a:r>
          </a:p>
          <a:p>
            <a:r>
              <a:rPr lang="en-US" sz="1600" b="1" dirty="0" smtClean="0"/>
              <a:t>By how many calls were answered</a:t>
            </a:r>
          </a:p>
          <a:p>
            <a:r>
              <a:rPr lang="en-US" sz="1600" dirty="0" smtClean="0"/>
              <a:t>- In addition to total amount calls made know how many resulted in a live conversation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72" y="2362200"/>
            <a:ext cx="4637634" cy="3289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3683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Tradeshow</Template>
  <TotalTime>1000</TotalTime>
  <Words>762</Words>
  <Application>Microsoft Office PowerPoint</Application>
  <PresentationFormat>On-screen Show (4:3)</PresentationFormat>
  <Paragraphs>71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Tradeshow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OutbounD Call Tracking with Promax</dc:title>
  <dc:creator>Melissa Sinclair</dc:creator>
  <cp:lastModifiedBy>Scott Smith</cp:lastModifiedBy>
  <cp:revision>93</cp:revision>
  <cp:lastPrinted>2015-03-19T20:17:17Z</cp:lastPrinted>
  <dcterms:created xsi:type="dcterms:W3CDTF">2015-03-17T16:01:06Z</dcterms:created>
  <dcterms:modified xsi:type="dcterms:W3CDTF">2015-08-04T20:29:17Z</dcterms:modified>
</cp:coreProperties>
</file>